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850900" y="1270000"/>
            <a:ext cx="113030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850900" y="4864100"/>
            <a:ext cx="11303000" cy="1574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3" name="“Type a quote here.”"/>
          <p:cNvSpPr txBox="1"/>
          <p:nvPr>
            <p:ph type="body" sz="quarter" idx="14"/>
          </p:nvPr>
        </p:nvSpPr>
        <p:spPr>
          <a:xfrm>
            <a:off x="1270000" y="42672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825500" y="914400"/>
            <a:ext cx="11341100" cy="5740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787400" y="6807200"/>
            <a:ext cx="11430000" cy="1219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Image"/>
          <p:cNvSpPr/>
          <p:nvPr>
            <p:ph type="pic" sz="half" idx="13"/>
          </p:nvPr>
        </p:nvSpPr>
        <p:spPr>
          <a:xfrm>
            <a:off x="7200900" y="1257300"/>
            <a:ext cx="5016500" cy="7213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8" name="Title Text"/>
          <p:cNvSpPr txBox="1"/>
          <p:nvPr>
            <p:ph type="title"/>
          </p:nvPr>
        </p:nvSpPr>
        <p:spPr>
          <a:xfrm>
            <a:off x="787400" y="1384300"/>
            <a:ext cx="56388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quarter" idx="1"/>
          </p:nvPr>
        </p:nvSpPr>
        <p:spPr>
          <a:xfrm>
            <a:off x="787400" y="4876800"/>
            <a:ext cx="5638800" cy="3759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idx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Image"/>
          <p:cNvSpPr/>
          <p:nvPr>
            <p:ph type="pic" sz="half" idx="13"/>
          </p:nvPr>
        </p:nvSpPr>
        <p:spPr>
          <a:xfrm>
            <a:off x="7213600" y="2755900"/>
            <a:ext cx="50165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Body Level One…"/>
          <p:cNvSpPr txBox="1"/>
          <p:nvPr>
            <p:ph type="body" sz="half" idx="1"/>
          </p:nvPr>
        </p:nvSpPr>
        <p:spPr>
          <a:xfrm>
            <a:off x="787400" y="2768600"/>
            <a:ext cx="54229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Image"/>
          <p:cNvSpPr/>
          <p:nvPr>
            <p:ph type="pic" sz="quarter" idx="13"/>
          </p:nvPr>
        </p:nvSpPr>
        <p:spPr>
          <a:xfrm>
            <a:off x="6858000" y="5105400"/>
            <a:ext cx="5321300" cy="338138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Image"/>
          <p:cNvSpPr/>
          <p:nvPr>
            <p:ph type="pic" sz="quarter" idx="14"/>
          </p:nvPr>
        </p:nvSpPr>
        <p:spPr>
          <a:xfrm>
            <a:off x="6858000" y="1270000"/>
            <a:ext cx="5316292" cy="3378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half" idx="15"/>
          </p:nvPr>
        </p:nvSpPr>
        <p:spPr>
          <a:xfrm>
            <a:off x="1143000" y="1244600"/>
            <a:ext cx="5219700" cy="7213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xfrm>
            <a:off x="12534899" y="9311678"/>
            <a:ext cx="312015" cy="312344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787400" y="1371600"/>
            <a:ext cx="11430000" cy="70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536220" y="9311678"/>
            <a:ext cx="312015" cy="312344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b="1" sz="1400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889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333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1778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2222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2667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3111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3556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4000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jpeg"/><Relationship Id="rId4" Type="http://schemas.openxmlformats.org/officeDocument/2006/relationships/image" Target="../media/image3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image" Target="../media/image19.png"/><Relationship Id="rId10" Type="http://schemas.openxmlformats.org/officeDocument/2006/relationships/image" Target="../media/image20.png"/><Relationship Id="rId11" Type="http://schemas.openxmlformats.org/officeDocument/2006/relationships/image" Target="../media/image2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esture Recognition for Soldier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Gesture Recognition for Soldiers</a:t>
            </a:r>
          </a:p>
        </p:txBody>
      </p:sp>
      <p:sp>
        <p:nvSpPr>
          <p:cNvPr id="119" name="Defence Research Development Organisation (DRDO)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Defence Research Development Organisation (DRDO)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mparison of x-axis acceleration for the “Door” gesture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048">
                <a:effectLst>
                  <a:outerShdw sx="100000" sy="100000" kx="0" ky="0" algn="b" rotWithShape="0" blurRad="42672" dist="32004" dir="5400000">
                    <a:srgbClr val="000000"/>
                  </a:outerShdw>
                </a:effectLst>
              </a:defRPr>
            </a:lvl1pPr>
          </a:lstStyle>
          <a:p>
            <a:pPr/>
            <a:r>
              <a:t>Comparison of x-axis acceleration for the “Door” gesture.</a:t>
            </a:r>
          </a:p>
        </p:txBody>
      </p:sp>
      <p:pic>
        <p:nvPicPr>
          <p:cNvPr id="181" name="Screen Shot 2018-01-04 at 1.59.33 PM.png" descr="Screen Shot 2018-01-04 at 1.59.3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449" y="3316561"/>
            <a:ext cx="6388663" cy="46444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Screen Shot 2018-01-04 at 1.58.33 PM.png" descr="Screen Shot 2018-01-04 at 1.58.33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73667" y="3313416"/>
            <a:ext cx="6388664" cy="46253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omparison of y-axis acceleration for the “Door” gesture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048">
                <a:effectLst>
                  <a:outerShdw sx="100000" sy="100000" kx="0" ky="0" algn="b" rotWithShape="0" blurRad="42672" dist="32004" dir="5400000">
                    <a:srgbClr val="000000"/>
                  </a:outerShdw>
                </a:effectLst>
              </a:defRPr>
            </a:lvl1pPr>
          </a:lstStyle>
          <a:p>
            <a:pPr/>
            <a:r>
              <a:t>Comparison of y-axis acceleration for the “Door” gesture.</a:t>
            </a:r>
          </a:p>
        </p:txBody>
      </p:sp>
      <p:pic>
        <p:nvPicPr>
          <p:cNvPr id="185" name="Screen Shot 2018-01-04 at 2.03.08 PM.png" descr="Screen Shot 2018-01-04 at 2.03.0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831" y="2893981"/>
            <a:ext cx="6255946" cy="43679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Screen Shot 2018-01-04 at 2.02.19 PM.png" descr="Screen Shot 2018-01-04 at 2.02.19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55481" y="2894869"/>
            <a:ext cx="6300016" cy="43661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alient Features of the Syste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Salient Features of the System</a:t>
            </a:r>
          </a:p>
        </p:txBody>
      </p:sp>
      <p:sp>
        <p:nvSpPr>
          <p:cNvPr id="189" name="No hindrance in motion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4485" indent="-324485" defTabSz="426466">
              <a:spcBef>
                <a:spcPts val="2600"/>
              </a:spcBef>
              <a:buBlip>
                <a:blip r:embed="rId2"/>
              </a:buBlip>
              <a:defRPr sz="2628">
                <a:effectLst>
                  <a:outerShdw sx="100000" sy="100000" kx="0" ky="0" algn="b" rotWithShape="0" blurRad="37084" dist="27813" dir="5400000">
                    <a:srgbClr val="000000"/>
                  </a:outerShdw>
                </a:effectLst>
              </a:defRPr>
            </a:pPr>
            <a:r>
              <a:t>No hindrance in motion.</a:t>
            </a:r>
          </a:p>
          <a:p>
            <a:pPr marL="324485" indent="-324485" defTabSz="426466">
              <a:spcBef>
                <a:spcPts val="2600"/>
              </a:spcBef>
              <a:buBlip>
                <a:blip r:embed="rId2"/>
              </a:buBlip>
              <a:defRPr sz="2628">
                <a:effectLst>
                  <a:outerShdw sx="100000" sy="100000" kx="0" ky="0" algn="b" rotWithShape="0" blurRad="37084" dist="27813" dir="5400000">
                    <a:srgbClr val="000000"/>
                  </a:outerShdw>
                </a:effectLst>
              </a:defRPr>
            </a:pPr>
            <a:r>
              <a:t>Light weight.</a:t>
            </a:r>
          </a:p>
          <a:p>
            <a:pPr marL="324485" indent="-324485" defTabSz="426466">
              <a:spcBef>
                <a:spcPts val="2600"/>
              </a:spcBef>
              <a:buBlip>
                <a:blip r:embed="rId2"/>
              </a:buBlip>
              <a:defRPr sz="2628">
                <a:effectLst>
                  <a:outerShdw sx="100000" sy="100000" kx="0" ky="0" algn="b" rotWithShape="0" blurRad="37084" dist="27813" dir="5400000">
                    <a:srgbClr val="000000"/>
                  </a:outerShdw>
                </a:effectLst>
              </a:defRPr>
            </a:pPr>
            <a:r>
              <a:t>The system can recognise 27 static gestures and 12 dynamic gestures.</a:t>
            </a:r>
          </a:p>
          <a:p>
            <a:pPr marL="324485" indent="-324485" defTabSz="426466">
              <a:spcBef>
                <a:spcPts val="2600"/>
              </a:spcBef>
              <a:buBlip>
                <a:blip r:embed="rId2"/>
              </a:buBlip>
              <a:defRPr sz="2628">
                <a:effectLst>
                  <a:outerShdw sx="100000" sy="100000" kx="0" ky="0" algn="b" rotWithShape="0" blurRad="37084" dist="27813" dir="5400000">
                    <a:srgbClr val="000000"/>
                  </a:outerShdw>
                </a:effectLst>
              </a:defRPr>
            </a:pPr>
            <a:r>
              <a:t>Can be improved by using a Neural Network and gathering more data.</a:t>
            </a:r>
          </a:p>
          <a:p>
            <a:pPr marL="324485" indent="-324485" defTabSz="426466">
              <a:spcBef>
                <a:spcPts val="2600"/>
              </a:spcBef>
              <a:buBlip>
                <a:blip r:embed="rId2"/>
              </a:buBlip>
              <a:defRPr sz="2628">
                <a:effectLst>
                  <a:outerShdw sx="100000" sy="100000" kx="0" ky="0" algn="b" rotWithShape="0" blurRad="37084" dist="27813" dir="5400000">
                    <a:srgbClr val="000000"/>
                  </a:outerShdw>
                </a:effectLst>
              </a:defRPr>
            </a:pPr>
            <a:r>
              <a:t>Number of static gestures can be increased</a:t>
            </a:r>
          </a:p>
          <a:p>
            <a:pPr marL="324485" indent="-324485" defTabSz="426466">
              <a:spcBef>
                <a:spcPts val="2600"/>
              </a:spcBef>
              <a:buBlip>
                <a:blip r:embed="rId2"/>
              </a:buBlip>
              <a:defRPr sz="2628">
                <a:effectLst>
                  <a:outerShdw sx="100000" sy="100000" kx="0" ky="0" algn="b" rotWithShape="0" blurRad="37084" dist="27813" dir="5400000">
                    <a:srgbClr val="000000"/>
                  </a:outerShdw>
                </a:effectLst>
              </a:defRPr>
            </a:pPr>
            <a:r>
              <a:t>An easy mechanism to collect new data points.</a:t>
            </a:r>
          </a:p>
          <a:p>
            <a:pPr marL="324485" indent="-324485" defTabSz="426466">
              <a:spcBef>
                <a:spcPts val="2600"/>
              </a:spcBef>
              <a:buBlip>
                <a:blip r:embed="rId2"/>
              </a:buBlip>
              <a:defRPr sz="2628">
                <a:effectLst>
                  <a:outerShdw sx="100000" sy="100000" kx="0" ky="0" algn="b" rotWithShape="0" blurRad="37084" dist="27813" dir="5400000">
                    <a:srgbClr val="000000"/>
                  </a:outerShdw>
                </a:effectLst>
              </a:defRPr>
            </a:pPr>
            <a:r>
              <a:t>The size of can be reduced by using a custom made board.</a:t>
            </a:r>
          </a:p>
          <a:p>
            <a:pPr marL="324485" indent="-324485" defTabSz="426466">
              <a:spcBef>
                <a:spcPts val="2600"/>
              </a:spcBef>
              <a:buBlip>
                <a:blip r:embed="rId2"/>
              </a:buBlip>
              <a:defRPr sz="2628">
                <a:effectLst>
                  <a:outerShdw sx="100000" sy="100000" kx="0" ky="0" algn="b" rotWithShape="0" blurRad="37084" dist="27813" dir="5400000">
                    <a:srgbClr val="000000"/>
                  </a:outerShdw>
                </a:effectLst>
              </a:defRPr>
            </a:pPr>
            <a:r>
              <a:t>Can be made wireless.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ost Repor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Cost Report</a:t>
            </a:r>
          </a:p>
        </p:txBody>
      </p:sp>
      <p:graphicFrame>
        <p:nvGraphicFramePr>
          <p:cNvPr id="192" name="Table"/>
          <p:cNvGraphicFramePr/>
          <p:nvPr/>
        </p:nvGraphicFramePr>
        <p:xfrm>
          <a:off x="787400" y="2568441"/>
          <a:ext cx="11430000" cy="5715001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0" rtl="0">
                <a:tableStyleId>{CF821DB8-F4EB-4A41-A1BA-3FCAFE7338EE}</a:tableStyleId>
              </a:tblPr>
              <a:tblGrid>
                <a:gridCol w="3810000"/>
                <a:gridCol w="3810000"/>
                <a:gridCol w="3810000"/>
              </a:tblGrid>
              <a:tr h="714375">
                <a:tc>
                  <a:txBody>
                    <a:bodyPr/>
                    <a:lstStyle/>
                    <a:p>
                      <a:pPr algn="ctr">
                        <a:tabLst>
                          <a:tab pos="1181100" algn="l"/>
                        </a:tabLst>
                        <a:defRPr sz="1800"/>
                      </a:pPr>
                      <a:r>
                        <a:rPr sz="3400">
                          <a:sym typeface="Helvetica Neue Light"/>
                        </a:rPr>
                        <a:t>Item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1181100" algn="l"/>
                        </a:tabLst>
                        <a:defRPr sz="1800"/>
                      </a:pPr>
                      <a:r>
                        <a:rPr sz="3400">
                          <a:sym typeface="Helvetica Neue Light"/>
                        </a:rPr>
                        <a:t>Number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tabLst>
                          <a:tab pos="1181100" algn="l"/>
                        </a:tabLst>
                        <a:defRPr sz="1800"/>
                      </a:pPr>
                      <a:r>
                        <a:rPr sz="3400">
                          <a:sym typeface="Helvetica Neue Light"/>
                        </a:rPr>
                        <a:t>Cost (INR)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14375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4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Arduino Mega ADK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650/-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  <a:tr h="714375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4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MPU-6050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150/-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714375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4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Flex Sensor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7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3500/-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1030859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4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Gloves,Armband, Wrist Band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—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1000/-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652594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4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Raspberry Pi Zero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1000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587023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4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Miscellaneous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—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500/-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  <a:tr h="587023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4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Total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3000"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5800/-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he Problem Stat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Problem Statement</a:t>
            </a:r>
          </a:p>
        </p:txBody>
      </p:sp>
      <p:sp>
        <p:nvSpPr>
          <p:cNvPr id="122" name="Most of the gesture recognition systems in the market use camera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Most of the gesture recognition systems in the market use cameras.</a:t>
            </a:r>
          </a:p>
          <a:p>
            <a:pPr>
              <a:buBlip>
                <a:blip r:embed="rId2"/>
              </a:buBlip>
            </a:pPr>
            <a:r>
              <a:t>But this methodology cannot be used for soldiers due to insufficient lighting and restricted view of vision.</a:t>
            </a:r>
          </a:p>
          <a:p>
            <a:pPr>
              <a:buBlip>
                <a:blip r:embed="rId2"/>
              </a:buBlip>
            </a:pPr>
            <a:r>
              <a:t>Thus a system with sensors which are invariant to the environment differences had to be made.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he Constr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Construction</a:t>
            </a:r>
          </a:p>
        </p:txBody>
      </p:sp>
      <p:pic>
        <p:nvPicPr>
          <p:cNvPr id="1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92478" y="2358223"/>
            <a:ext cx="2583810" cy="2438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02383" y="2279626"/>
            <a:ext cx="3460792" cy="25955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26749" y="5723926"/>
            <a:ext cx="5245201" cy="2863759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MPU-6050"/>
          <p:cNvSpPr txBox="1"/>
          <p:nvPr/>
        </p:nvSpPr>
        <p:spPr>
          <a:xfrm>
            <a:off x="1365742" y="4893361"/>
            <a:ext cx="2637283" cy="733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MPU-6050</a:t>
            </a:r>
          </a:p>
        </p:txBody>
      </p:sp>
      <p:sp>
        <p:nvSpPr>
          <p:cNvPr id="129" name="Flex Sensor"/>
          <p:cNvSpPr txBox="1"/>
          <p:nvPr/>
        </p:nvSpPr>
        <p:spPr>
          <a:xfrm>
            <a:off x="8531994" y="5060089"/>
            <a:ext cx="2801570" cy="733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Flex Sensor</a:t>
            </a:r>
          </a:p>
        </p:txBody>
      </p:sp>
      <p:sp>
        <p:nvSpPr>
          <p:cNvPr id="130" name="Arduino Mega"/>
          <p:cNvSpPr txBox="1"/>
          <p:nvPr/>
        </p:nvSpPr>
        <p:spPr>
          <a:xfrm>
            <a:off x="3889598" y="8684422"/>
            <a:ext cx="3319502" cy="733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Arduino Mega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esture classification features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Gesture classification features.</a:t>
            </a:r>
          </a:p>
        </p:txBody>
      </p:sp>
      <p:graphicFrame>
        <p:nvGraphicFramePr>
          <p:cNvPr id="133" name="Table"/>
          <p:cNvGraphicFramePr/>
          <p:nvPr/>
        </p:nvGraphicFramePr>
        <p:xfrm>
          <a:off x="787400" y="2768600"/>
          <a:ext cx="11430000" cy="5715000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{C7B018BB-80A7-4F77-B60F-C8B233D01FF8}</a:tableStyleId>
              </a:tblPr>
              <a:tblGrid>
                <a:gridCol w="5715000"/>
                <a:gridCol w="5715000"/>
              </a:tblGrid>
              <a:tr h="1143000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4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Static Gestures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4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Dynamic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B w="0">
                      <a:miter lim="400000"/>
                    </a:lnB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Flex Sensors 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Flex Sensors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Angle 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Angle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3000"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Acceleration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</a:tr>
              <a:tr h="1143000"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3000"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 defTabSz="914400">
                        <a:tabLst>
                          <a:tab pos="1168400" algn="l"/>
                        </a:tabLst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000">
                          <a:solidFill>
                            <a:srgbClr val="FFFFFF"/>
                          </a:solidFill>
                          <a:effectLst>
                            <a:outerShdw sx="100000" sy="100000" kx="0" ky="0" algn="b" rotWithShape="0" blurRad="38100" dist="63500" dir="5400000">
                              <a:srgbClr val="000000">
                                <a:alpha val="48275"/>
                              </a:srgbClr>
                            </a:outerShdw>
                          </a:effectLst>
                          <a:sym typeface="Helvetica Neue Light"/>
                        </a:rPr>
                        <a:t>Gyroscopic Acceleration</a:t>
                      </a:r>
                    </a:p>
                  </a:txBody>
                  <a:tcPr marL="50800" marR="50800" marT="50800" marB="50800" anchor="ctr" anchorCtr="0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lgorithm for Static gesture recognition."/>
          <p:cNvSpPr txBox="1"/>
          <p:nvPr>
            <p:ph type="title"/>
          </p:nvPr>
        </p:nvSpPr>
        <p:spPr>
          <a:xfrm>
            <a:off x="787400" y="6604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Algorithm for Static gesture recognition.</a:t>
            </a:r>
          </a:p>
        </p:txBody>
      </p:sp>
      <p:sp>
        <p:nvSpPr>
          <p:cNvPr id="136" name="Body"/>
          <p:cNvSpPr txBox="1"/>
          <p:nvPr>
            <p:ph type="body" idx="1"/>
          </p:nvPr>
        </p:nvSpPr>
        <p:spPr>
          <a:xfrm>
            <a:off x="587233" y="2885363"/>
            <a:ext cx="11430001" cy="571500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  <p:pic>
        <p:nvPicPr>
          <p:cNvPr id="137" name="accel_dual_axis_angle.jpg" descr="accel_dual_axis_angle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5743" y="3832054"/>
            <a:ext cx="5155159" cy="29080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accel_triple_axis_calc.jpg" descr="accel_triple_axis_calc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554579" y="3787899"/>
            <a:ext cx="5095738" cy="29080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A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</a:lstStyle>
          <a:p>
            <a:pPr/>
            <a:r>
              <a:t>A</a:t>
            </a:r>
          </a:p>
        </p:txBody>
      </p:sp>
      <p:sp>
        <p:nvSpPr>
          <p:cNvPr id="141" name="Angle"/>
          <p:cNvSpPr/>
          <p:nvPr/>
        </p:nvSpPr>
        <p:spPr>
          <a:xfrm>
            <a:off x="861063" y="1249539"/>
            <a:ext cx="1888093" cy="1303167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Angle </a:t>
            </a:r>
          </a:p>
        </p:txBody>
      </p:sp>
      <p:sp>
        <p:nvSpPr>
          <p:cNvPr id="142" name="Flex Sensors"/>
          <p:cNvSpPr/>
          <p:nvPr/>
        </p:nvSpPr>
        <p:spPr>
          <a:xfrm>
            <a:off x="4972977" y="1249539"/>
            <a:ext cx="1888093" cy="1303167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Flex Sensors</a:t>
            </a:r>
          </a:p>
        </p:txBody>
      </p:sp>
      <p:sp>
        <p:nvSpPr>
          <p:cNvPr id="143" name="Kalman Filter"/>
          <p:cNvSpPr/>
          <p:nvPr/>
        </p:nvSpPr>
        <p:spPr>
          <a:xfrm>
            <a:off x="823433" y="3835022"/>
            <a:ext cx="1888093" cy="1303167"/>
          </a:xfrm>
          <a:prstGeom prst="rect">
            <a:avLst/>
          </a:pr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Kalman Filter</a:t>
            </a:r>
          </a:p>
        </p:txBody>
      </p:sp>
      <p:sp>
        <p:nvSpPr>
          <p:cNvPr id="144" name="Degrees to Radians"/>
          <p:cNvSpPr/>
          <p:nvPr/>
        </p:nvSpPr>
        <p:spPr>
          <a:xfrm>
            <a:off x="760621" y="6039746"/>
            <a:ext cx="2447412" cy="1915004"/>
          </a:xfrm>
          <a:prstGeom prst="rect">
            <a:avLst/>
          </a:prstGeom>
          <a:blipFill>
            <a:blip r:embed="rId6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Degrees to Radians</a:t>
            </a:r>
          </a:p>
        </p:txBody>
      </p:sp>
      <p:sp>
        <p:nvSpPr>
          <p:cNvPr id="145" name="SVM"/>
          <p:cNvSpPr/>
          <p:nvPr/>
        </p:nvSpPr>
        <p:spPr>
          <a:xfrm>
            <a:off x="4693318" y="6062871"/>
            <a:ext cx="2447412" cy="1868754"/>
          </a:xfrm>
          <a:prstGeom prst="rect">
            <a:avLst/>
          </a:prstGeom>
          <a:blipFill>
            <a:blip r:embed="rId7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SVM</a:t>
            </a:r>
          </a:p>
        </p:txBody>
      </p:sp>
      <p:sp>
        <p:nvSpPr>
          <p:cNvPr id="146" name="Output"/>
          <p:cNvSpPr/>
          <p:nvPr/>
        </p:nvSpPr>
        <p:spPr>
          <a:xfrm>
            <a:off x="8463119" y="6110020"/>
            <a:ext cx="2238254" cy="1774456"/>
          </a:xfrm>
          <a:prstGeom prst="rect">
            <a:avLst/>
          </a:prstGeom>
          <a:blipFill>
            <a:blip r:embed="rId8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Output</a:t>
            </a:r>
          </a:p>
        </p:txBody>
      </p:sp>
      <p:sp>
        <p:nvSpPr>
          <p:cNvPr id="147" name="Line"/>
          <p:cNvSpPr/>
          <p:nvPr/>
        </p:nvSpPr>
        <p:spPr>
          <a:xfrm flipH="1">
            <a:off x="1805109" y="2610900"/>
            <a:ext cx="1" cy="1165928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48" name="Line"/>
          <p:cNvSpPr/>
          <p:nvPr/>
        </p:nvSpPr>
        <p:spPr>
          <a:xfrm>
            <a:off x="1805109" y="5142879"/>
            <a:ext cx="1" cy="892177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49" name="Line"/>
          <p:cNvSpPr/>
          <p:nvPr/>
        </p:nvSpPr>
        <p:spPr>
          <a:xfrm flipH="1">
            <a:off x="5917023" y="2528092"/>
            <a:ext cx="1" cy="3483193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50" name="Line"/>
          <p:cNvSpPr/>
          <p:nvPr/>
        </p:nvSpPr>
        <p:spPr>
          <a:xfrm flipV="1">
            <a:off x="3254426" y="7112551"/>
            <a:ext cx="1392499" cy="1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51" name="Line"/>
          <p:cNvSpPr/>
          <p:nvPr/>
        </p:nvSpPr>
        <p:spPr>
          <a:xfrm flipV="1">
            <a:off x="7191613" y="6993599"/>
            <a:ext cx="1221384" cy="29686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CA for static gestures using all features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PCA for static gestures using all features.</a:t>
            </a:r>
          </a:p>
        </p:txBody>
      </p:sp>
      <p:pic>
        <p:nvPicPr>
          <p:cNvPr id="154" name="Figure_1.png" descr="Figure_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3967" y="2839300"/>
            <a:ext cx="10617913" cy="63707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CA for static gestures using the first ten features."/>
          <p:cNvSpPr txBox="1"/>
          <p:nvPr>
            <p:ph type="title"/>
          </p:nvPr>
        </p:nvSpPr>
        <p:spPr>
          <a:xfrm>
            <a:off x="552268" y="16283"/>
            <a:ext cx="11430001" cy="2438401"/>
          </a:xfrm>
          <a:prstGeom prst="rect">
            <a:avLst/>
          </a:prstGeom>
        </p:spPr>
        <p:txBody>
          <a:bodyPr/>
          <a:lstStyle/>
          <a:p>
            <a:pPr/>
            <a:r>
              <a:t>PCA for static gestures using the first ten features.</a:t>
            </a:r>
          </a:p>
        </p:txBody>
      </p:sp>
      <p:pic>
        <p:nvPicPr>
          <p:cNvPr id="157" name="Screen Shot 2018-01-04 at 7.02.08 PM.png" descr="Screen Shot 2018-01-04 at 7.02.0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4755" y="2944149"/>
            <a:ext cx="9425028" cy="64652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Algorithm for Dynamic gesture recognition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Algorithm for Dynamic gesture recognition.</a:t>
            </a:r>
          </a:p>
        </p:txBody>
      </p:sp>
      <p:sp>
        <p:nvSpPr>
          <p:cNvPr id="160" name="Acceleration"/>
          <p:cNvSpPr/>
          <p:nvPr/>
        </p:nvSpPr>
        <p:spPr>
          <a:xfrm>
            <a:off x="477957" y="2673829"/>
            <a:ext cx="2546779" cy="1544774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Acceleration</a:t>
            </a:r>
          </a:p>
        </p:txBody>
      </p:sp>
      <p:sp>
        <p:nvSpPr>
          <p:cNvPr id="161" name="Gyroscopic Acceleration"/>
          <p:cNvSpPr/>
          <p:nvPr/>
        </p:nvSpPr>
        <p:spPr>
          <a:xfrm>
            <a:off x="3341217" y="2673829"/>
            <a:ext cx="2580465" cy="1544774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Gyroscopic Acceleration</a:t>
            </a:r>
          </a:p>
        </p:txBody>
      </p:sp>
      <p:sp>
        <p:nvSpPr>
          <p:cNvPr id="162" name="Angle"/>
          <p:cNvSpPr/>
          <p:nvPr/>
        </p:nvSpPr>
        <p:spPr>
          <a:xfrm>
            <a:off x="6238163" y="2673829"/>
            <a:ext cx="2194859" cy="1544774"/>
          </a:xfrm>
          <a:prstGeom prst="rect">
            <a:avLst/>
          </a:prstGeom>
          <a:blipFill>
            <a:blip r:embed="rId4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Angle</a:t>
            </a:r>
          </a:p>
        </p:txBody>
      </p:sp>
      <p:sp>
        <p:nvSpPr>
          <p:cNvPr id="163" name="Flex…"/>
          <p:cNvSpPr/>
          <p:nvPr/>
        </p:nvSpPr>
        <p:spPr>
          <a:xfrm>
            <a:off x="8749503" y="2673829"/>
            <a:ext cx="2194858" cy="1544774"/>
          </a:xfrm>
          <a:prstGeom prst="rect">
            <a:avLst/>
          </a:prstGeom>
          <a:blipFill>
            <a:blip r:embed="rId5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3600"/>
            </a:pPr>
            <a:r>
              <a:t>Flex</a:t>
            </a:r>
          </a:p>
          <a:p>
            <a:pPr>
              <a:defRPr sz="3600"/>
            </a:pPr>
            <a:r>
              <a:t>Sensors</a:t>
            </a:r>
          </a:p>
        </p:txBody>
      </p:sp>
      <p:sp>
        <p:nvSpPr>
          <p:cNvPr id="164" name="Temporary File"/>
          <p:cNvSpPr/>
          <p:nvPr/>
        </p:nvSpPr>
        <p:spPr>
          <a:xfrm>
            <a:off x="596350" y="6322154"/>
            <a:ext cx="2546779" cy="1343500"/>
          </a:xfrm>
          <a:prstGeom prst="roundRect">
            <a:avLst>
              <a:gd name="adj" fmla="val 15000"/>
            </a:avLst>
          </a:prstGeom>
          <a:blipFill>
            <a:blip r:embed="rId6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Temporary File</a:t>
            </a:r>
          </a:p>
        </p:txBody>
      </p:sp>
      <p:sp>
        <p:nvSpPr>
          <p:cNvPr id="165" name="Kalman Filter"/>
          <p:cNvSpPr/>
          <p:nvPr/>
        </p:nvSpPr>
        <p:spPr>
          <a:xfrm>
            <a:off x="496267" y="4635378"/>
            <a:ext cx="2510159" cy="1270001"/>
          </a:xfrm>
          <a:prstGeom prst="rect">
            <a:avLst/>
          </a:prstGeom>
          <a:blipFill>
            <a:blip r:embed="rId7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Kalman Filter</a:t>
            </a:r>
          </a:p>
        </p:txBody>
      </p:sp>
      <p:sp>
        <p:nvSpPr>
          <p:cNvPr id="166" name="Normalise Column-wise"/>
          <p:cNvSpPr/>
          <p:nvPr/>
        </p:nvSpPr>
        <p:spPr>
          <a:xfrm>
            <a:off x="472321" y="8082429"/>
            <a:ext cx="3059249" cy="1270001"/>
          </a:xfrm>
          <a:prstGeom prst="roundRect">
            <a:avLst>
              <a:gd name="adj" fmla="val 15000"/>
            </a:avLst>
          </a:prstGeom>
          <a:blipFill>
            <a:blip r:embed="rId8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Normalise Column-wise</a:t>
            </a:r>
          </a:p>
        </p:txBody>
      </p:sp>
      <p:sp>
        <p:nvSpPr>
          <p:cNvPr id="167" name="Sample out 50 points"/>
          <p:cNvSpPr/>
          <p:nvPr/>
        </p:nvSpPr>
        <p:spPr>
          <a:xfrm>
            <a:off x="4549637" y="8082429"/>
            <a:ext cx="3059249" cy="1270001"/>
          </a:xfrm>
          <a:prstGeom prst="roundRect">
            <a:avLst>
              <a:gd name="adj" fmla="val 15000"/>
            </a:avLst>
          </a:prstGeom>
          <a:blipFill>
            <a:blip r:embed="rId9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Sample out 50 points</a:t>
            </a:r>
          </a:p>
        </p:txBody>
      </p:sp>
      <p:sp>
        <p:nvSpPr>
          <p:cNvPr id="168" name="SVM"/>
          <p:cNvSpPr/>
          <p:nvPr/>
        </p:nvSpPr>
        <p:spPr>
          <a:xfrm>
            <a:off x="8426819" y="8082429"/>
            <a:ext cx="3193476" cy="1270001"/>
          </a:xfrm>
          <a:prstGeom prst="roundRect">
            <a:avLst>
              <a:gd name="adj" fmla="val 15000"/>
            </a:avLst>
          </a:prstGeom>
          <a:blipFill>
            <a:blip r:embed="rId10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SVM</a:t>
            </a:r>
          </a:p>
        </p:txBody>
      </p:sp>
      <p:sp>
        <p:nvSpPr>
          <p:cNvPr id="169" name="Output"/>
          <p:cNvSpPr/>
          <p:nvPr/>
        </p:nvSpPr>
        <p:spPr>
          <a:xfrm>
            <a:off x="8485807" y="5711086"/>
            <a:ext cx="2722250" cy="1270001"/>
          </a:xfrm>
          <a:prstGeom prst="ellipse">
            <a:avLst/>
          </a:prstGeom>
          <a:blipFill>
            <a:blip r:embed="rId11"/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3600"/>
            </a:lvl1pPr>
          </a:lstStyle>
          <a:p>
            <a:pPr/>
            <a:r>
              <a:t>Output</a:t>
            </a:r>
          </a:p>
        </p:txBody>
      </p:sp>
      <p:sp>
        <p:nvSpPr>
          <p:cNvPr id="170" name="Line"/>
          <p:cNvSpPr/>
          <p:nvPr/>
        </p:nvSpPr>
        <p:spPr>
          <a:xfrm flipH="1">
            <a:off x="3026634" y="4207984"/>
            <a:ext cx="6949071" cy="2836505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71" name="Line"/>
          <p:cNvSpPr/>
          <p:nvPr/>
        </p:nvSpPr>
        <p:spPr>
          <a:xfrm flipH="1">
            <a:off x="3049560" y="4226954"/>
            <a:ext cx="4227432" cy="1249271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72" name="Line"/>
          <p:cNvSpPr/>
          <p:nvPr/>
        </p:nvSpPr>
        <p:spPr>
          <a:xfrm flipH="1">
            <a:off x="3040438" y="4217494"/>
            <a:ext cx="1511741" cy="989767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73" name="Line"/>
          <p:cNvSpPr/>
          <p:nvPr/>
        </p:nvSpPr>
        <p:spPr>
          <a:xfrm>
            <a:off x="1733005" y="4268060"/>
            <a:ext cx="1" cy="317861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74" name="Line"/>
          <p:cNvSpPr/>
          <p:nvPr/>
        </p:nvSpPr>
        <p:spPr>
          <a:xfrm>
            <a:off x="1733005" y="5937260"/>
            <a:ext cx="1" cy="426512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75" name="Line"/>
          <p:cNvSpPr/>
          <p:nvPr/>
        </p:nvSpPr>
        <p:spPr>
          <a:xfrm>
            <a:off x="1733005" y="7598401"/>
            <a:ext cx="1" cy="546870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76" name="Line"/>
          <p:cNvSpPr/>
          <p:nvPr/>
        </p:nvSpPr>
        <p:spPr>
          <a:xfrm>
            <a:off x="3592858" y="8717429"/>
            <a:ext cx="895491" cy="1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77" name="Line"/>
          <p:cNvSpPr/>
          <p:nvPr/>
        </p:nvSpPr>
        <p:spPr>
          <a:xfrm flipV="1">
            <a:off x="7518772" y="8717429"/>
            <a:ext cx="903030" cy="1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  <p:sp>
        <p:nvSpPr>
          <p:cNvPr id="178" name="Line"/>
          <p:cNvSpPr/>
          <p:nvPr/>
        </p:nvSpPr>
        <p:spPr>
          <a:xfrm flipV="1">
            <a:off x="9846931" y="7019633"/>
            <a:ext cx="1" cy="1028846"/>
          </a:xfrm>
          <a:prstGeom prst="line">
            <a:avLst/>
          </a:prstGeom>
          <a:ln w="127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